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7" r:id="rId16"/>
    <p:sldId id="275" r:id="rId17"/>
    <p:sldId id="276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354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6904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8571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950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309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20834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5932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94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8239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4628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3663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00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935160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6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6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1935163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00600" y="1935163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35160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64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6019800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EOuI2fK-M" TargetMode="External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village.com/search/submit.url?CID=quickSearchCitationFormat&amp;searchtype=Quick&amp;searchWord1=%7BTsuruta,+Setsuo%7D&amp;section1=AU&amp;database=1&amp;yearselect=yearrange&amp;sort=yr" TargetMode="External"/><Relationship Id="rId4" Type="http://schemas.openxmlformats.org/officeDocument/2006/relationships/hyperlink" Target="http://www.engineeringvillage.com/search/submit.url?CID=quickSearchCitationFormat&amp;searchtype=Quick&amp;searchWord1=%7BOnoyama,+Takashi%7D&amp;section1=AU&amp;database=1&amp;yearselect=yearrange&amp;sort=yr" TargetMode="External"/><Relationship Id="rId5" Type="http://schemas.openxmlformats.org/officeDocument/2006/relationships/hyperlink" Target="http://www.engineeringvillage.com/search/submit.url?CID=quickSearchCitationFormat&amp;searchtype=Quick&amp;searchWord1=%7BKubota,+Sen%7D&amp;section1=AU&amp;database=1&amp;yearselect=yearrange&amp;sort=yr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ngineeringvillage.com/search/submit.url?CID=quickSearchCitationFormat&amp;searchtype=Quick&amp;searchWord1=%7BSakurai,+Yoshitaka%7D&amp;section1=AU&amp;database=1&amp;yearselect=yearrange&amp;sort=y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698625"/>
            <a:ext cx="7772400" cy="24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Optimization and Bio-Inspired Decision Making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371600" y="4613850"/>
            <a:ext cx="6400799" cy="1025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Dustin Hinson, Newport 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Marcia Roth, Catholic Central HS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RET 2015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375" y="486299"/>
            <a:ext cx="1025099" cy="10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7485736" y="1652325"/>
            <a:ext cx="1412400" cy="5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EEC-1404766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t="24320" b="16476"/>
          <a:stretch/>
        </p:blipFill>
        <p:spPr>
          <a:xfrm>
            <a:off x="5219375" y="3108225"/>
            <a:ext cx="2266349" cy="17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500" y="3108225"/>
            <a:ext cx="2405155" cy="179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329572" y="3024892"/>
            <a:ext cx="2552100" cy="26389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§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800" u="sng" dirty="0" smtClean="0">
                <a:rtl val="0"/>
              </a:rPr>
              <a:t>2-opt</a:t>
            </a:r>
            <a:r>
              <a:rPr lang="en-US" sz="1800" dirty="0" smtClean="0">
                <a:rtl val="0"/>
              </a:rPr>
              <a:t/>
            </a:r>
            <a:br>
              <a:rPr lang="en-US" sz="1800" dirty="0" smtClean="0">
                <a:rtl val="0"/>
              </a:rPr>
            </a:br>
            <a:r>
              <a:rPr lang="en-US" sz="1800" dirty="0" smtClean="0">
                <a:rtl val="0"/>
              </a:rPr>
              <a:t>+</a:t>
            </a:r>
            <a:r>
              <a:rPr lang="en-US" sz="1800" dirty="0" smtClean="0"/>
              <a:t>Quick run time </a:t>
            </a:r>
            <a:br>
              <a:rPr lang="en-US" sz="1800" dirty="0" smtClean="0"/>
            </a:br>
            <a:r>
              <a:rPr lang="en-US" sz="1800" dirty="0" smtClean="0"/>
              <a:t>+Reasonably accurate</a:t>
            </a:r>
            <a:br>
              <a:rPr lang="en-US" sz="1800" dirty="0" smtClean="0"/>
            </a:br>
            <a:r>
              <a:rPr lang="en-US" sz="1800" dirty="0" smtClean="0"/>
              <a:t>+Compares line segments to determine if a switch would produce a shorter route</a:t>
            </a:r>
            <a:br>
              <a:rPr lang="en-US" sz="1800" dirty="0" smtClean="0"/>
            </a:br>
            <a:r>
              <a:rPr lang="en-US" sz="1800" dirty="0" smtClean="0">
                <a:rtl val="0"/>
              </a:rPr>
              <a:t/>
            </a:r>
            <a:br>
              <a:rPr lang="en-US" sz="1800" dirty="0" smtClean="0">
                <a:rtl val="0"/>
              </a:rPr>
            </a:b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08651" y="297952"/>
            <a:ext cx="4714478" cy="664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2-opt Algorithm 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4321" y="390006"/>
            <a:ext cx="2617351" cy="250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" name="2op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879" y="1641665"/>
            <a:ext cx="4752249" cy="3568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4115" y="208807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Ams.org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85797" y="58398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Genetic Algorithms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320050" y="5100400"/>
            <a:ext cx="4503898" cy="798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TSP Genetic Algorithm: Evolving the Solution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  <a:rtl val="0"/>
              </a:rPr>
              <a:t>https://www.youtube.com/watch?v=bUEOuI2fK-M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627" y="4785472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ewh.ieee.org</a:t>
            </a:r>
            <a:endParaRPr lang="en-US" sz="900" dirty="0"/>
          </a:p>
        </p:txBody>
      </p:sp>
      <p:pic>
        <p:nvPicPr>
          <p:cNvPr id="8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019" y="1201398"/>
            <a:ext cx="6504317" cy="389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264225" y="609600"/>
            <a:ext cx="5498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Identify Alternatives: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Hybrid Models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1935160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Hybrid 1 (Front):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2-Opt creates one of the parents in the initial population for GA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Hybrid 2 (Middle):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2-Opt as one mutation during each GA generation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dirty="0">
                <a:rtl val="0"/>
              </a:rPr>
              <a:t>Hybrid 2b (Middle Short): </a:t>
            </a:r>
            <a:r>
              <a:rPr lang="en-US" sz="2400" dirty="0">
                <a:solidFill>
                  <a:schemeClr val="dk1"/>
                </a:solidFill>
                <a:rtl val="0"/>
              </a:rPr>
              <a:t>2-Opt mutates portion of parent tour during each GA generation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Hybrid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400" dirty="0">
                <a:rtl val="0"/>
              </a:rPr>
              <a:t>3 (End): 2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-Opt the best outcome produced by GA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975" y="658800"/>
            <a:ext cx="2388400" cy="13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dirty="0" smtClean="0"/>
              <a:t>Testing and Evaluating </a:t>
            </a:r>
            <a:r>
              <a:rPr lang="en-US" sz="1800" dirty="0"/>
              <a:t>Solutions: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Results: Population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60</a:t>
            </a:r>
            <a:endParaRPr lang="en-US" sz="40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1935160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50" y="1582625"/>
            <a:ext cx="7371274" cy="42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76" y="1333531"/>
            <a:ext cx="7572103" cy="4190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4566" y="533312"/>
            <a:ext cx="69841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dirty="0" smtClean="0"/>
              <a:t>Results, Cont’d</a:t>
            </a:r>
            <a:endParaRPr lang="en-US" dirty="0"/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 smtClean="0"/>
              <a:t>100 Cities: Running Time </a:t>
            </a:r>
            <a:r>
              <a:rPr lang="en-US" sz="2400" b="1" dirty="0" smtClean="0"/>
              <a:t>(Seconds)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60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70233" y="465138"/>
            <a:ext cx="55179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dirty="0"/>
              <a:t>Results, Cont’d</a:t>
            </a:r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 smtClean="0"/>
              <a:t>100 </a:t>
            </a:r>
            <a:r>
              <a:rPr lang="en-US" sz="3200" b="1" dirty="0"/>
              <a:t>Cities: </a:t>
            </a:r>
            <a:r>
              <a:rPr lang="en-US" sz="3200" b="1" dirty="0" smtClean="0"/>
              <a:t>Tour Distance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1601" r="6183" b="4648"/>
          <a:stretch/>
        </p:blipFill>
        <p:spPr>
          <a:xfrm>
            <a:off x="1749972" y="1757800"/>
            <a:ext cx="6290441" cy="4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44566" y="533312"/>
            <a:ext cx="69841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dirty="0" smtClean="0"/>
              <a:t>Results, Cont’d</a:t>
            </a:r>
            <a:endParaRPr lang="en-US" dirty="0"/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 smtClean="0"/>
              <a:t>Population 120</a:t>
            </a:r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/>
              <a:t>100 Cities, </a:t>
            </a:r>
            <a:r>
              <a:rPr lang="en-US" sz="3200" b="1" dirty="0" smtClean="0"/>
              <a:t>Tour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16" y="1752928"/>
            <a:ext cx="7551683" cy="42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44566" y="533312"/>
            <a:ext cx="69841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dirty="0" smtClean="0"/>
              <a:t>Results, Cont’d</a:t>
            </a:r>
            <a:endParaRPr lang="en-US" dirty="0"/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 smtClean="0"/>
              <a:t>Population 120</a:t>
            </a:r>
          </a:p>
          <a:p>
            <a:pPr lvl="0" algn="ctr">
              <a:buClr>
                <a:srgbClr val="000000"/>
              </a:buClr>
              <a:buSzPct val="25000"/>
            </a:pPr>
            <a:r>
              <a:rPr lang="en-US" sz="3200" b="1" dirty="0"/>
              <a:t>100 Cities, Running </a:t>
            </a:r>
            <a:r>
              <a:rPr lang="en-US" sz="3200" b="1" dirty="0" smtClean="0"/>
              <a:t>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9" y="1985206"/>
            <a:ext cx="6889531" cy="38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/>
              <a:t>Conclusions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066801" y="2148206"/>
            <a:ext cx="8077199" cy="312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400" b="1" dirty="0" smtClean="0">
                <a:solidFill>
                  <a:schemeClr val="dk1"/>
                </a:solidFill>
              </a:rPr>
              <a:t>None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of the hybrids consistently produced shorter tours than GA alone. 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Specific applications would bring focus to future research</a:t>
            </a:r>
          </a:p>
          <a:p>
            <a:pPr marL="1714500" lvl="3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Hybrid 1 (Front) - shorter distance and time than GA?</a:t>
            </a:r>
          </a:p>
          <a:p>
            <a:pPr marL="1714500" lvl="3" indent="-3429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Hybrid 2 (Middle) – shorter distance than GA, </a:t>
            </a:r>
          </a:p>
          <a:p>
            <a:pPr marL="1371600" lvl="3" indent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r>
              <a:rPr lang="en-US" sz="1800" dirty="0">
                <a:solidFill>
                  <a:schemeClr val="dk1"/>
                </a:solidFill>
              </a:rPr>
              <a:t>long running times</a:t>
            </a:r>
            <a:r>
              <a:rPr lang="en-US" sz="1800" dirty="0" smtClean="0">
                <a:solidFill>
                  <a:schemeClr val="dk1"/>
                </a:solidFill>
              </a:rPr>
              <a:t>?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chemeClr val="dk1"/>
                </a:solidFill>
              </a:rPr>
              <a:t>Future tests should use the same maps of cities for different hybrids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 smtClean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rtl val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18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662" y="96699"/>
            <a:ext cx="2390275" cy="175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52381"/>
            <a:ext cx="2439537" cy="15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165918" y="1825174"/>
            <a:ext cx="10567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Motortorque.com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382" y="1825174"/>
            <a:ext cx="9092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thenation.com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Unit Plan:  Dustin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1588925"/>
            <a:ext cx="4094699" cy="237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/>
              <a:t>Essential Questions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sz="1800"/>
              <a:t>What is optimization and how does it relate to the real world?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sz="1800"/>
              <a:t>What resources do professionals use to produce the best possible product?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❏"/>
            </a:pPr>
            <a:r>
              <a:rPr lang="en-US" sz="1800"/>
              <a:t>How do you know when an idea or object is optimized?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9375" y="1398725"/>
            <a:ext cx="3087599" cy="27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19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451500" y="4234650"/>
            <a:ext cx="7191000" cy="121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Challenge-  Students will design a t-shirt for sale as school spirit wear.  They will be required to fully develop a business plan with supporting market research that supports the proposed design. Presentation of the business plan will serve as one of the summative assessments for the unit.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Table of Contents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010291" y="1697789"/>
            <a:ext cx="5714341" cy="56938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Introduction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Optimization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the TSP really that difficult?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does this matter? 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Applications for the TS</a:t>
            </a:r>
            <a:r>
              <a:rPr lang="en-US" sz="2000" b="1">
                <a:solidFill>
                  <a:srgbClr val="6C6C6C"/>
                </a:solidFill>
                <a:rtl val="0"/>
              </a:rPr>
              <a:t>P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Research goals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>
                <a:solidFill>
                  <a:srgbClr val="6C6C6C"/>
                </a:solidFill>
                <a:rtl val="0"/>
              </a:rPr>
              <a:t>Research instruments and training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Arial"/>
              <a:buChar char="•"/>
            </a:pPr>
            <a:r>
              <a:rPr lang="en-US" sz="2000" b="1">
                <a:solidFill>
                  <a:srgbClr val="6C6C6C"/>
                </a:solidFill>
                <a:rtl val="0"/>
              </a:rPr>
              <a:t>Results</a:t>
            </a: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2-opt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Genetic Algorithms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Courier New"/>
              <a:buChar char="o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Hybrids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Instructional Units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C6C6C"/>
              </a:solidFill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C6C6C"/>
              </a:solidFill>
            </a:endParaRPr>
          </a:p>
          <a:p>
            <a:pPr marL="5715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 baseline="0">
              <a:solidFill>
                <a:srgbClr val="6C6C6C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 baseline="0">
              <a:solidFill>
                <a:srgbClr val="6C6C6C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 baseline="0">
              <a:solidFill>
                <a:srgbClr val="6C6C6C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1" i="0" u="none" strike="noStrike" cap="none" baseline="0">
              <a:solidFill>
                <a:srgbClr val="6C6C6C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1" i="0" u="none" strike="noStrike" cap="none" baseline="0">
              <a:solidFill>
                <a:srgbClr val="6C6C6C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Unit Plan:  Marcia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UAVs and Disaster Relief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4575" y="3717373"/>
            <a:ext cx="2860799" cy="19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083600" y="1782225"/>
            <a:ext cx="3849600" cy="148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Can we predict natural disasters before they happen?</a:t>
            </a: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Can we deliver relief supplies quickly and safely?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083600" y="3039425"/>
            <a:ext cx="2038800" cy="243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How do we decide who to help first?</a:t>
            </a: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What difference would a UAV make?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7101" y="5751640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</a:t>
            </a:r>
            <a:r>
              <a:rPr lang="en-US" sz="900" dirty="0" smtClean="0"/>
              <a:t>efense-update.com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923701" y="4155108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Gavin Gough, 2015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42" y="3658052"/>
            <a:ext cx="3504433" cy="2128943"/>
          </a:xfrm>
          <a:prstGeom prst="rect">
            <a:avLst/>
          </a:prstGeom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l="3102" t="37058" r="42463"/>
          <a:stretch/>
        </p:blipFill>
        <p:spPr>
          <a:xfrm>
            <a:off x="5162473" y="1752600"/>
            <a:ext cx="3315000" cy="243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9049"/>
            <a:ext cx="8077199" cy="359391"/>
          </a:xfrm>
        </p:spPr>
        <p:txBody>
          <a:bodyPr/>
          <a:lstStyle/>
          <a:p>
            <a:r>
              <a:rPr lang="en-US" sz="3600" dirty="0" smtClean="0"/>
              <a:t>Bibliography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829691"/>
            <a:ext cx="8077199" cy="3551236"/>
          </a:xfrm>
        </p:spPr>
        <p:txBody>
          <a:bodyPr/>
          <a:lstStyle/>
          <a:p>
            <a:pPr marL="292100" indent="0">
              <a:buNone/>
            </a:pPr>
            <a:r>
              <a:rPr lang="en-US" sz="1000" dirty="0" err="1"/>
              <a:t>Applegate,D</a:t>
            </a:r>
            <a:r>
              <a:rPr lang="en-US" sz="1000" dirty="0"/>
              <a:t>. et al  (2007). </a:t>
            </a:r>
            <a:r>
              <a:rPr lang="en-US" sz="1000" i="1" dirty="0"/>
              <a:t>The Traveling Salesman Problem</a:t>
            </a:r>
            <a:r>
              <a:rPr lang="en-US" sz="1000" dirty="0"/>
              <a:t>, Princeton University Press, Princeton, NJ. 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 err="1"/>
              <a:t>Dianati</a:t>
            </a:r>
            <a:r>
              <a:rPr lang="en-US" sz="1000" dirty="0"/>
              <a:t>, M., Song, I., and </a:t>
            </a:r>
            <a:r>
              <a:rPr lang="en-US" sz="1000" dirty="0" err="1"/>
              <a:t>Treiber</a:t>
            </a:r>
            <a:r>
              <a:rPr lang="en-US" sz="1000" dirty="0"/>
              <a:t>, M. (</a:t>
            </a:r>
            <a:r>
              <a:rPr lang="en-US" sz="1000" dirty="0" err="1"/>
              <a:t>n.d.</a:t>
            </a:r>
            <a:r>
              <a:rPr lang="en-US" sz="1000" dirty="0"/>
              <a:t>). 'An introduction to Genetic Algorithms and Evolution Strategies'.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/>
              <a:t>Mitchell, M. (1996). An introduction to genetic algorithms. MIT Press, Cambridge, Mass.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/>
              <a:t>Rajesh Matai, </a:t>
            </a:r>
            <a:r>
              <a:rPr lang="en-US" sz="1000" dirty="0" err="1"/>
              <a:t>Murari</a:t>
            </a:r>
            <a:r>
              <a:rPr lang="en-US" sz="1000" dirty="0"/>
              <a:t> </a:t>
            </a:r>
            <a:r>
              <a:rPr lang="en-US" sz="1000" dirty="0" err="1"/>
              <a:t>Lal</a:t>
            </a:r>
            <a:r>
              <a:rPr lang="en-US" sz="1000" dirty="0"/>
              <a:t> Mittal, and Surya Singh,. (2010). Traveling Salesman Problem: an Overview of Applications, Formulations, and Solution Approaches. INTECH Open Access Publisher.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/>
              <a:t>Sabha, S., and </a:t>
            </a:r>
            <a:r>
              <a:rPr lang="en-US" sz="1000" dirty="0" err="1"/>
              <a:t>Chikhi</a:t>
            </a:r>
            <a:r>
              <a:rPr lang="en-US" sz="1000" dirty="0"/>
              <a:t>, S., (2012). “Integrating the Best 2-opt Method to Enhance the Genetic Algorithm Execution Time in solving the Traveler Salesman Problem</a:t>
            </a:r>
            <a:r>
              <a:rPr lang="en-US" sz="1000" i="1" dirty="0"/>
              <a:t>.” Complex Systems and Dependability</a:t>
            </a:r>
            <a:r>
              <a:rPr lang="en-US" sz="1000" dirty="0"/>
              <a:t> (195-208) Springer Berlin Heidelberg    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>
                <a:hlinkClick r:id="rId2"/>
              </a:rPr>
              <a:t>Sakurai,</a:t>
            </a:r>
            <a:r>
              <a:rPr lang="en-US" sz="1000" dirty="0"/>
              <a:t> Y., </a:t>
            </a:r>
            <a:r>
              <a:rPr lang="en-US" sz="1000" dirty="0" err="1">
                <a:hlinkClick r:id="rId3"/>
              </a:rPr>
              <a:t>Tsuruta</a:t>
            </a:r>
            <a:r>
              <a:rPr lang="en-US" sz="1000" dirty="0">
                <a:hlinkClick r:id="rId3"/>
              </a:rPr>
              <a:t>, S</a:t>
            </a:r>
            <a:r>
              <a:rPr lang="en-US" sz="1000" dirty="0"/>
              <a:t>., </a:t>
            </a:r>
            <a:r>
              <a:rPr lang="en-US" sz="1000" dirty="0" err="1">
                <a:hlinkClick r:id="rId4"/>
              </a:rPr>
              <a:t>Onoyama</a:t>
            </a:r>
            <a:r>
              <a:rPr lang="en-US" sz="1000" dirty="0">
                <a:hlinkClick r:id="rId4"/>
              </a:rPr>
              <a:t>, T</a:t>
            </a:r>
            <a:r>
              <a:rPr lang="en-US" sz="1000" dirty="0"/>
              <a:t>.; </a:t>
            </a:r>
            <a:r>
              <a:rPr lang="en-US" sz="1000" dirty="0">
                <a:hlinkClick r:id="rId5"/>
              </a:rPr>
              <a:t>Kubota, S</a:t>
            </a:r>
            <a:r>
              <a:rPr lang="en-US" sz="1000" dirty="0"/>
              <a:t>. (2009). “A multi-inner-world genetic algorithm using multiple heuristics to optimize delivery schedule.” </a:t>
            </a:r>
            <a:r>
              <a:rPr lang="en-US" sz="1000" i="1" dirty="0"/>
              <a:t>IEEE International Conference on Systems, Man and Cybernetics</a:t>
            </a:r>
            <a:r>
              <a:rPr lang="en-US" sz="1000" dirty="0"/>
              <a:t>, 2009, San Antonio, TX, p 605-610.  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 err="1"/>
              <a:t>Sathyan</a:t>
            </a:r>
            <a:r>
              <a:rPr lang="en-US" sz="1000" dirty="0"/>
              <a:t>, A., Boone, N., and Cohen, K. (2015). 'Comparison of Approximate Approaches to Solving the Travelling Salesman Problem and its Application to UAV Swarming'. International Journal of Unmanned Systems Engineering, 3(1), 1-16.</a:t>
            </a:r>
          </a:p>
          <a:p>
            <a:pPr marL="292100" indent="0">
              <a:buNone/>
            </a:pPr>
            <a:r>
              <a:rPr lang="en-US" sz="1000" dirty="0"/>
              <a:t> </a:t>
            </a:r>
          </a:p>
          <a:p>
            <a:pPr marL="292100" indent="0">
              <a:buNone/>
            </a:pPr>
            <a:r>
              <a:rPr lang="en-US" sz="1000" dirty="0"/>
              <a:t>Snodgrass, P. (2013). 'Universities Aid Soaring Technology for Unmanned Aerial </a:t>
            </a:r>
            <a:r>
              <a:rPr lang="en-US" sz="1000" dirty="0" err="1"/>
              <a:t>Vehicles'.Firehouse</a:t>
            </a:r>
            <a:r>
              <a:rPr lang="en-US" sz="1000" dirty="0"/>
              <a:t>, 78-81.</a:t>
            </a:r>
          </a:p>
          <a:p>
            <a:pPr marL="2921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Acknowledgements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5160"/>
            <a:ext cx="8077199" cy="4084640"/>
          </a:xfrm>
        </p:spPr>
        <p:txBody>
          <a:bodyPr/>
          <a:lstStyle/>
          <a:p>
            <a:pPr marL="292100" indent="0">
              <a:buNone/>
            </a:pPr>
            <a:r>
              <a:rPr lang="en-US" sz="1800" b="1" dirty="0" smtClean="0"/>
              <a:t>Our work would not have been possible without the help from the following people. Thank You!</a:t>
            </a:r>
          </a:p>
          <a:p>
            <a:pPr marL="292100" indent="0">
              <a:buNone/>
            </a:pPr>
            <a:r>
              <a:rPr lang="en-US" b="1" dirty="0" smtClean="0"/>
              <a:t>Debbie </a:t>
            </a:r>
            <a:r>
              <a:rPr lang="en-US" b="1" dirty="0" err="1" smtClean="0"/>
              <a:t>Liberi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smtClean="0"/>
              <a:t>          	</a:t>
            </a:r>
            <a:r>
              <a:rPr lang="en-US" b="1" dirty="0"/>
              <a:t>Dr. </a:t>
            </a:r>
            <a:r>
              <a:rPr lang="en-US" b="1" dirty="0" err="1" smtClean="0"/>
              <a:t>Anant</a:t>
            </a:r>
            <a:r>
              <a:rPr lang="en-US" b="1" dirty="0" smtClean="0"/>
              <a:t> </a:t>
            </a:r>
            <a:r>
              <a:rPr lang="en-US" b="1" dirty="0" err="1" smtClean="0"/>
              <a:t>Kukreti</a:t>
            </a:r>
            <a:r>
              <a:rPr lang="en-US" dirty="0" smtClean="0"/>
              <a:t>                                   </a:t>
            </a:r>
            <a:r>
              <a:rPr lang="en-US" b="1" dirty="0" smtClean="0"/>
              <a:t>David </a:t>
            </a:r>
            <a:r>
              <a:rPr lang="en-US" b="1" dirty="0" err="1" smtClean="0"/>
              <a:t>Macmorine</a:t>
            </a:r>
            <a:endParaRPr lang="en-US" b="1" dirty="0" smtClean="0"/>
          </a:p>
          <a:p>
            <a:pPr marL="292100" indent="0">
              <a:buNone/>
            </a:pPr>
            <a:endParaRPr lang="en-US" b="1" dirty="0" smtClean="0"/>
          </a:p>
          <a:p>
            <a:pPr marL="292100" indent="0">
              <a:buNone/>
            </a:pPr>
            <a:r>
              <a:rPr lang="en-US" dirty="0" smtClean="0"/>
              <a:t>    </a:t>
            </a:r>
          </a:p>
          <a:p>
            <a:pPr marL="292100" indent="0">
              <a:buNone/>
            </a:pPr>
            <a:r>
              <a:rPr lang="en-US" b="1" dirty="0" smtClean="0"/>
              <a:t>UC Engineering: (Especially </a:t>
            </a:r>
            <a:r>
              <a:rPr lang="en-US" b="1" dirty="0" err="1" smtClean="0"/>
              <a:t>Anoop</a:t>
            </a:r>
            <a:r>
              <a:rPr lang="en-US" b="1" dirty="0" smtClean="0"/>
              <a:t> </a:t>
            </a:r>
            <a:r>
              <a:rPr lang="en-US" b="1" dirty="0" err="1" smtClean="0"/>
              <a:t>Sathyan</a:t>
            </a:r>
            <a:r>
              <a:rPr lang="en-US" b="1" dirty="0" smtClean="0"/>
              <a:t>, Dr. Jeff </a:t>
            </a:r>
            <a:r>
              <a:rPr lang="en-US" b="1" dirty="0" err="1" smtClean="0"/>
              <a:t>Kastner</a:t>
            </a:r>
            <a:r>
              <a:rPr lang="en-US" b="1" dirty="0" smtClean="0"/>
              <a:t>, and Dr. Kelly Cohen)</a:t>
            </a:r>
          </a:p>
          <a:p>
            <a:pPr marL="292100" indent="0">
              <a:buNone/>
            </a:pPr>
            <a:endParaRPr lang="en-US" b="1" dirty="0" smtClean="0"/>
          </a:p>
          <a:p>
            <a:pPr marL="292100" indent="0">
              <a:buNone/>
            </a:pPr>
            <a:endParaRPr lang="en-US" dirty="0" smtClean="0"/>
          </a:p>
          <a:p>
            <a:pPr marL="292100" lvl="0" indent="0">
              <a:buNone/>
            </a:pPr>
            <a:r>
              <a:rPr lang="en-US" b="1" dirty="0" smtClean="0"/>
              <a:t>NSF Grant #</a:t>
            </a:r>
            <a:r>
              <a:rPr lang="en-US" dirty="0" smtClean="0"/>
              <a:t>EEC-140476	  	</a:t>
            </a:r>
            <a:r>
              <a:rPr lang="en-US" b="1" dirty="0" smtClean="0"/>
              <a:t>RET/CEEMS Programs	</a:t>
            </a:r>
          </a:p>
          <a:p>
            <a:pPr marL="292100" lv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Genetic </a:t>
            </a:r>
            <a:r>
              <a:rPr lang="en-US" b="1" dirty="0"/>
              <a:t>Algorithm Code Author: Joseph Kirk</a:t>
            </a:r>
          </a:p>
          <a:p>
            <a:pPr marL="2921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56492" y="4720276"/>
            <a:ext cx="1025099" cy="102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57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71204" y="-142579"/>
            <a:ext cx="2949600" cy="9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Team!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309324" y="4764639"/>
            <a:ext cx="4883045" cy="17314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(From left to right)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Marcia Roth, RET teacher Catholic Central High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Dustin Hinson, RET teacher Newport 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Anoop Sathyan, PhD. Student UC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Dr. Jeff Kastner, Assistant Professor UC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not pictured: Dr. Kelly Cohen, Professor UC</a:t>
            </a:r>
          </a:p>
        </p:txBody>
      </p:sp>
      <p:pic>
        <p:nvPicPr>
          <p:cNvPr id="93" name="Shape 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6003" y="744464"/>
            <a:ext cx="5305923" cy="40137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Optimization</a:t>
            </a:r>
            <a:endParaRPr lang="en-US"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1856675"/>
            <a:ext cx="7992600" cy="845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art and science of allocating scarce resources to the best possible effect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“Getting the most bang for our buck”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-143110" t="-71320" r="143109" b="71320"/>
          <a:stretch/>
        </p:blipFill>
        <p:spPr>
          <a:xfrm>
            <a:off x="152400" y="152400"/>
            <a:ext cx="3629700" cy="20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225" y="3064861"/>
            <a:ext cx="3027299" cy="27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t="8292" b="18311"/>
          <a:stretch/>
        </p:blipFill>
        <p:spPr>
          <a:xfrm>
            <a:off x="1516244" y="3482541"/>
            <a:ext cx="3192232" cy="175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8875" y="593025"/>
            <a:ext cx="2049515" cy="114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3989" y="5401529"/>
            <a:ext cx="2720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http://www.clickcentricseo.com/tag/optimization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797462" y="5078547"/>
            <a:ext cx="2765724" cy="262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ConcordeTSP</a:t>
            </a:r>
            <a:r>
              <a:rPr lang="en-US" sz="9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app</a:t>
            </a:r>
            <a:endParaRPr lang="en-US" sz="9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69675" y="444900"/>
            <a:ext cx="3966599" cy="12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Traveling Salesman Problem (Commonly known as the TSP.)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-880" t="31562" r="-3963" b="3078"/>
          <a:stretch/>
        </p:blipFill>
        <p:spPr>
          <a:xfrm>
            <a:off x="1502825" y="1873200"/>
            <a:ext cx="3333299" cy="3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412" y="387150"/>
            <a:ext cx="21813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l="4304" t="33273" r="4313" b="17071"/>
          <a:stretch/>
        </p:blipFill>
        <p:spPr>
          <a:xfrm>
            <a:off x="5634275" y="1873200"/>
            <a:ext cx="3092099" cy="32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52974" y="5645893"/>
            <a:ext cx="1296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Apple maps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002575" y="261175"/>
            <a:ext cx="309209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Optimal Solution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10800000" flipH="1">
            <a:off x="276425" y="6019800"/>
            <a:ext cx="1452300" cy="20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475" y="2956275"/>
            <a:ext cx="3826200" cy="23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575" y="1867500"/>
            <a:ext cx="3333599" cy="11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925" y="248550"/>
            <a:ext cx="3604500" cy="441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27593" y="4662149"/>
            <a:ext cx="2988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Proctor and Gamble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728725" y="5343674"/>
            <a:ext cx="2988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Proctor and Gamble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86325" y="249125"/>
            <a:ext cx="3762598" cy="3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57250" y="366625"/>
            <a:ext cx="4279386" cy="2416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TSP </a:t>
            </a: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– Applications, Career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/>
              <a:t>Connections</a:t>
            </a:r>
            <a:endParaRPr lang="en-US"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686" y="1216284"/>
            <a:ext cx="1566950" cy="15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2625" y="3096699"/>
            <a:ext cx="3979450" cy="25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686" y="2783234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Ups.com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8830" y="2794642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Motortorque.com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746231" y="5645749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thenation.com</a:t>
            </a:r>
            <a:endParaRPr lang="en-US" sz="900" dirty="0"/>
          </a:p>
        </p:txBody>
      </p:sp>
      <p:pic>
        <p:nvPicPr>
          <p:cNvPr id="1026" name="Picture 2" descr="http://tse1.mm.bing.net/th?&amp;id=JN.aN1YL/MnINP56A%2bRgCPRkA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25" y="249125"/>
            <a:ext cx="3882737" cy="25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92" y="3110893"/>
            <a:ext cx="3774644" cy="2534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33576" y="5645748"/>
            <a:ext cx="1569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Kari Greer photography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60724" y="8322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Optimizing Solutions for the TSP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10364" y="1291563"/>
            <a:ext cx="1285174" cy="676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Goal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610364" y="1872082"/>
            <a:ext cx="8233383" cy="497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Design and test a hybrid 2-Opt and Genetic A</a:t>
            </a:r>
            <a:r>
              <a:rPr lang="en-US" sz="2400" dirty="0">
                <a:rtl val="0"/>
              </a:rPr>
              <a:t>lgorithm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for solving the TSP in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Matlab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®.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3"/>
          </p:nvPr>
        </p:nvSpPr>
        <p:spPr>
          <a:xfrm>
            <a:off x="610375" y="2711275"/>
            <a:ext cx="4193699" cy="6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Objectives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4"/>
          </p:nvPr>
        </p:nvSpPr>
        <p:spPr>
          <a:xfrm>
            <a:off x="1542200" y="3236022"/>
            <a:ext cx="7042799" cy="1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chemeClr val="dk1"/>
                </a:solidFill>
              </a:rPr>
              <a:t>Matlab</a:t>
            </a:r>
            <a:r>
              <a:rPr lang="en-US" sz="2400" dirty="0" smtClean="0">
                <a:solidFill>
                  <a:schemeClr val="dk1"/>
                </a:solidFill>
              </a:rPr>
              <a:t>® Training, 2-Opt and GA 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June </a:t>
            </a:r>
            <a:r>
              <a:rPr lang="en-US" sz="24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16-26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rtl val="0"/>
              </a:rPr>
              <a:t>Creating Hybrids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June 29-July 2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rtl val="0"/>
              </a:rPr>
              <a:t>Testing and Refining Hybrids 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July 6-21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Communicat</a:t>
            </a:r>
            <a:r>
              <a:rPr lang="en-US" sz="2400" dirty="0">
                <a:solidFill>
                  <a:schemeClr val="dk1"/>
                </a:solidFill>
                <a:rtl val="0"/>
              </a:rPr>
              <a:t>ing Results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4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July 22-30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6421412"/>
            <a:ext cx="2006220" cy="933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	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78695" y="4130960"/>
            <a:ext cx="2523599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095" y="4902536"/>
            <a:ext cx="2388400" cy="13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192962" y="137496"/>
            <a:ext cx="4817700" cy="65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dirty="0" err="1" smtClean="0"/>
              <a:t>Matlab</a:t>
            </a:r>
            <a:r>
              <a:rPr lang="en-US" sz="3600" smtClean="0"/>
              <a:t>® </a:t>
            </a:r>
            <a:r>
              <a:rPr lang="en-US" sz="3600" dirty="0" smtClean="0"/>
              <a:t>Training</a:t>
            </a:r>
            <a:endParaRPr lang="en-US" sz="3600" dirty="0"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50" y="2541097"/>
            <a:ext cx="3014099" cy="22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l="4834" t="6646"/>
          <a:stretch/>
        </p:blipFill>
        <p:spPr>
          <a:xfrm>
            <a:off x="3110850" y="1440050"/>
            <a:ext cx="5947499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096000" y="60198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257" y="5790105"/>
            <a:ext cx="1350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Matlab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685</Words>
  <Application>Microsoft Macintosh PowerPoint</Application>
  <PresentationFormat>On-screen Show (4:3)</PresentationFormat>
  <Paragraphs>175</Paragraphs>
  <Slides>22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Optimization and Bio-Inspired Decision Making</vt:lpstr>
      <vt:lpstr>Table of Contents</vt:lpstr>
      <vt:lpstr>The Team!</vt:lpstr>
      <vt:lpstr>Optimization</vt:lpstr>
      <vt:lpstr>ConcordeTSP app</vt:lpstr>
      <vt:lpstr>  The Optimal Solution</vt:lpstr>
      <vt:lpstr>   </vt:lpstr>
      <vt:lpstr> Optimizing Solutions for the TSP</vt:lpstr>
      <vt:lpstr> Matlab® Training</vt:lpstr>
      <vt:lpstr> 2-opt +Quick run time  +Reasonably accurate +Compares line segments to determine if a switch would produce a shorter route  </vt:lpstr>
      <vt:lpstr> Genetic Algorithms</vt:lpstr>
      <vt:lpstr>Identify Alternatives:  Hybrid Models</vt:lpstr>
      <vt:lpstr>Testing and Evaluating Solutions: Results: Population 60</vt:lpstr>
      <vt:lpstr>PowerPoint Presentation</vt:lpstr>
      <vt:lpstr>PowerPoint Presentation</vt:lpstr>
      <vt:lpstr>PowerPoint Presentation</vt:lpstr>
      <vt:lpstr>PowerPoint Presentation</vt:lpstr>
      <vt:lpstr>Conclusions</vt:lpstr>
      <vt:lpstr>Unit Plan:  Dustin</vt:lpstr>
      <vt:lpstr>Unit Plan:  Marcia UAVs and Disaster Relief</vt:lpstr>
      <vt:lpstr>Bibliography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and Bio-Inspired Decision Making</dc:title>
  <dc:creator>User</dc:creator>
  <cp:lastModifiedBy>dustin hinson</cp:lastModifiedBy>
  <cp:revision>34</cp:revision>
  <dcterms:modified xsi:type="dcterms:W3CDTF">2015-07-30T13:18:22Z</dcterms:modified>
</cp:coreProperties>
</file>